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859" r:id="rId3"/>
    <p:sldId id="1017" r:id="rId4"/>
    <p:sldId id="1018" r:id="rId5"/>
    <p:sldId id="1019" r:id="rId6"/>
    <p:sldId id="1061" r:id="rId7"/>
    <p:sldId id="1062" r:id="rId8"/>
    <p:sldId id="1020" r:id="rId9"/>
    <p:sldId id="1063" r:id="rId10"/>
    <p:sldId id="1021" r:id="rId11"/>
    <p:sldId id="1022" r:id="rId12"/>
    <p:sldId id="1060" r:id="rId13"/>
    <p:sldId id="1024" r:id="rId14"/>
    <p:sldId id="1025" r:id="rId15"/>
    <p:sldId id="1064" r:id="rId16"/>
    <p:sldId id="1026" r:id="rId17"/>
    <p:sldId id="1027" r:id="rId18"/>
    <p:sldId id="1065" r:id="rId19"/>
    <p:sldId id="1066" r:id="rId20"/>
    <p:sldId id="1028" r:id="rId21"/>
    <p:sldId id="1059" r:id="rId2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notesMaster" Target="notesMasters/notesMaster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高中语文 选择性必修</a:t>
            </a:r>
            <a:r>
              <a:rPr lang="en-US" altLang="zh-CN" sz="2000" dirty="0" smtClean="0">
                <a:solidFill>
                  <a:prstClr val="black"/>
                </a:solidFill>
                <a:latin typeface="楷体" panose="02010609060101010101" pitchFamily="49" charset="-122"/>
                <a:ea typeface="楷体" panose="02010609060101010101" pitchFamily="49" charset="-122"/>
              </a:rPr>
              <a:t> </a:t>
            </a:r>
            <a:r>
              <a:rPr lang="zh-CN" altLang="en-US" sz="2000" dirty="0" smtClean="0">
                <a:solidFill>
                  <a:prstClr val="black"/>
                </a:solidFill>
                <a:latin typeface="楷体" panose="02010609060101010101" pitchFamily="49" charset="-122"/>
                <a:ea typeface="楷体" panose="02010609060101010101" pitchFamily="49" charset="-122"/>
              </a:rPr>
              <a:t>中册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  科学与文化论著研习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18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rPr>
              <a:t>4 </a:t>
            </a:r>
            <a:r>
              <a:rPr lang="en-US" altLang="zh-CN" sz="4800" b="0" baseline="300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4800" b="0" dirty="0" smtClean="0">
                <a:solidFill>
                  <a:srgbClr val="000000"/>
                </a:solidFill>
                <a:latin typeface="微软雅黑" panose="020B0503020204020204" pitchFamily="34" charset="-122"/>
                <a:ea typeface="微软雅黑" panose="020B0503020204020204" pitchFamily="34" charset="-122"/>
              </a:rPr>
              <a:t>修</a:t>
            </a:r>
            <a:r>
              <a:rPr lang="zh-CN" altLang="en-US" sz="4800" b="0" dirty="0">
                <a:solidFill>
                  <a:srgbClr val="000000"/>
                </a:solidFill>
                <a:latin typeface="微软雅黑" panose="020B0503020204020204" pitchFamily="34" charset="-122"/>
                <a:ea typeface="微软雅黑" panose="020B0503020204020204" pitchFamily="34" charset="-122"/>
              </a:rPr>
              <a:t>辞立其诚　</a:t>
            </a:r>
            <a:r>
              <a:rPr lang="en-US" altLang="zh-CN" sz="4800" b="0" baseline="300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4800" b="0" dirty="0" smtClean="0">
                <a:solidFill>
                  <a:srgbClr val="000000"/>
                </a:solidFill>
                <a:latin typeface="微软雅黑" panose="020B0503020204020204" pitchFamily="34" charset="-122"/>
                <a:ea typeface="微软雅黑" panose="020B0503020204020204" pitchFamily="34" charset="-122"/>
              </a:rPr>
              <a:t>怜悯</a:t>
            </a:r>
            <a:r>
              <a:rPr lang="zh-CN" altLang="en-US" sz="4800" b="0" dirty="0">
                <a:solidFill>
                  <a:srgbClr val="000000"/>
                </a:solidFill>
                <a:latin typeface="微软雅黑" panose="020B0503020204020204" pitchFamily="34" charset="-122"/>
                <a:ea typeface="微软雅黑" panose="020B0503020204020204" pitchFamily="34" charset="-122"/>
              </a:rPr>
              <a:t>是人的天性</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76248"/>
          </a:xfrm>
        </p:spPr>
        <p:txBody>
          <a:bodyPr/>
          <a:lstStyle/>
          <a:p>
            <a:pPr algn="ctr" hangingPunct="0">
              <a:spcAft>
                <a:spcPts val="0"/>
              </a:spcAft>
            </a:pPr>
            <a:r>
              <a:rPr lang="zh-CN" altLang="zh-CN" sz="2300" b="1">
                <a:solidFill>
                  <a:srgbClr val="EA4F5B"/>
                </a:solidFill>
                <a:latin typeface="Times New Roman" panose="02020603050405020304" pitchFamily="18" charset="0"/>
                <a:ea typeface="黑体" panose="02010609060101010101" pitchFamily="49" charset="-122"/>
                <a:cs typeface="Times New Roman" panose="02020603050405020304" pitchFamily="18" charset="0"/>
              </a:rPr>
              <a:t>信息类文本阅读之理解文中重要概念的含义</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高考戳考点.EPS" descr="id:2147488241;FounderCES"/>
          <p:cNvPicPr/>
          <p:nvPr/>
        </p:nvPicPr>
        <p:blipFill>
          <a:blip r:embed="rId1"/>
          <a:stretch>
            <a:fillRect/>
          </a:stretch>
        </p:blipFill>
        <p:spPr>
          <a:xfrm>
            <a:off x="3574220" y="736141"/>
            <a:ext cx="5036720" cy="515869"/>
          </a:xfrm>
          <a:prstGeom prst="rect">
            <a:avLst/>
          </a:prstGeom>
        </p:spPr>
      </p:pic>
      <p:pic>
        <p:nvPicPr>
          <p:cNvPr id="5" name="分析.EPS" descr="id:2147488248;FounderCES"/>
          <p:cNvPicPr/>
          <p:nvPr/>
        </p:nvPicPr>
        <p:blipFill>
          <a:blip r:embed="rId2"/>
          <a:stretch>
            <a:fillRect/>
          </a:stretch>
        </p:blipFill>
        <p:spPr>
          <a:xfrm>
            <a:off x="360854" y="1772816"/>
            <a:ext cx="2006438" cy="369546"/>
          </a:xfrm>
          <a:prstGeom prst="rect">
            <a:avLst/>
          </a:prstGeom>
        </p:spPr>
      </p:pic>
      <p:graphicFrame>
        <p:nvGraphicFramePr>
          <p:cNvPr id="6" name="表格 5"/>
          <p:cNvGraphicFramePr>
            <a:graphicFrameLocks noGrp="1"/>
          </p:cNvGraphicFramePr>
          <p:nvPr/>
        </p:nvGraphicFramePr>
        <p:xfrm>
          <a:off x="360854" y="2276872"/>
          <a:ext cx="11485848" cy="4206240"/>
        </p:xfrm>
        <a:graphic>
          <a:graphicData uri="http://schemas.openxmlformats.org/drawingml/2006/table">
            <a:tbl>
              <a:tblPr firstRow="1" firstCol="1" bandRow="1"/>
              <a:tblGrid>
                <a:gridCol w="1269856"/>
                <a:gridCol w="10215992"/>
              </a:tblGrid>
              <a:tr h="408724">
                <a:tc>
                  <a:txBody>
                    <a:bodyPr/>
                    <a:lstStyle/>
                    <a:p>
                      <a:pPr algn="ctr" hangingPunct="0">
                        <a:lnSpc>
                          <a:spcPct val="150000"/>
                        </a:lnSpc>
                        <a:spcAft>
                          <a:spcPts val="0"/>
                        </a:spcAft>
                      </a:pPr>
                      <a:r>
                        <a:rPr lang="zh-CN" sz="23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学科素养</a:t>
                      </a:r>
                      <a:endParaRPr lang="zh-CN" sz="23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300" b="1" dirty="0">
                          <a:solidFill>
                            <a:srgbClr val="000000"/>
                          </a:solidFill>
                          <a:effectLst/>
                          <a:latin typeface="+mn-ea"/>
                          <a:ea typeface="+mn-ea"/>
                          <a:cs typeface="Times New Roman" panose="02020603050405020304" pitchFamily="18" charset="0"/>
                        </a:rPr>
                        <a:t>语言建构与运用　思维发展与提升</a:t>
                      </a:r>
                      <a:endParaRPr lang="zh-CN" sz="2300" dirty="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r>
              <a:tr h="3040805">
                <a:tc>
                  <a:txBody>
                    <a:bodyPr/>
                    <a:lstStyle/>
                    <a:p>
                      <a:pPr algn="just" hangingPunct="0">
                        <a:lnSpc>
                          <a:spcPct val="150000"/>
                        </a:lnSpc>
                        <a:spcAft>
                          <a:spcPts val="0"/>
                        </a:spcAft>
                      </a:pPr>
                      <a:r>
                        <a:rPr lang="zh-CN" sz="23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高考解读</a:t>
                      </a:r>
                      <a:endParaRPr lang="zh-CN" sz="23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理解文中重要概念的含义，筛选并整合文中信息</a:t>
                      </a: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的核心要求是准确和全面，突出强调概念的内涵与外延要与原文信息对应，是对文中基本信息的合理加工、转换表述。</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indent="716280" algn="just" hangingPunct="0">
                        <a:lnSpc>
                          <a:spcPct val="150000"/>
                        </a:lnSpc>
                        <a:spcAft>
                          <a:spcPts val="0"/>
                        </a:spcAft>
                      </a:pPr>
                      <a:r>
                        <a:rPr lang="zh-CN" sz="2300" b="1"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概念是事物的特有属性在人们头脑中的反映。概念的内涵表示概念所反映的事物的特有属性，是这一事物区别于其他事物的关键因素。概念的适用范围即概念的外延。概念是用有实在意义的词或短语来表达的。因而对概念性词语的</a:t>
                      </a:r>
                      <a:r>
                        <a:rPr lang="zh-CN" sz="23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考查要注意区分是考查对概念本质特征的理解，还是考查对概念外部特点的阐释。</a:t>
                      </a:r>
                      <a:endParaRPr lang="zh-CN" sz="23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406574" y="940159"/>
          <a:ext cx="11377264" cy="3988142"/>
        </p:xfrm>
        <a:graphic>
          <a:graphicData uri="http://schemas.openxmlformats.org/drawingml/2006/table">
            <a:tbl>
              <a:tblPr firstRow="1" firstCol="1" bandRow="1"/>
              <a:tblGrid>
                <a:gridCol w="1440160"/>
                <a:gridCol w="9937104"/>
              </a:tblGrid>
              <a:tr h="696302">
                <a:tc>
                  <a:txBody>
                    <a:bodyPr/>
                    <a:lstStyle/>
                    <a:p>
                      <a:pPr algn="ctr" hangingPunct="0">
                        <a:lnSpc>
                          <a:spcPct val="150000"/>
                        </a:lnSpc>
                        <a:spcAft>
                          <a:spcPts val="0"/>
                        </a:spcAft>
                      </a:pPr>
                      <a:r>
                        <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学科素养</a:t>
                      </a:r>
                      <a:endPar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marL="0" marR="0" lvl="0" indent="0" algn="ctr" defTabSz="914400" rtl="0" eaLnBrk="1" fontAlgn="auto" latinLnBrk="0" hangingPunct="0">
                        <a:lnSpc>
                          <a:spcPct val="150000"/>
                        </a:lnSpc>
                        <a:spcBef>
                          <a:spcPts val="0"/>
                        </a:spcBef>
                        <a:spcAft>
                          <a:spcPts val="0"/>
                        </a:spcAft>
                        <a:buClrTx/>
                        <a:buSzTx/>
                        <a:buFontTx/>
                        <a:buNone/>
                        <a:defRPr/>
                      </a:pPr>
                      <a:r>
                        <a:rPr kumimoji="0" lang="zh-CN" altLang="en-US" sz="2300" b="1" i="0" u="none" strike="noStrike" kern="1200" cap="none" spc="0" normalizeH="0" baseline="0" noProof="0" dirty="0" smtClean="0">
                          <a:ln>
                            <a:noFill/>
                          </a:ln>
                          <a:solidFill>
                            <a:srgbClr val="000000"/>
                          </a:solidFill>
                          <a:effectLst/>
                          <a:uLnTx/>
                          <a:uFillTx/>
                          <a:latin typeface="+mn-ea"/>
                          <a:ea typeface="+mn-ea"/>
                          <a:cs typeface="Times New Roman" panose="02020603050405020304" pitchFamily="18" charset="0"/>
                        </a:rPr>
                        <a:t>语言建构与运用　思维发展与提升</a:t>
                      </a:r>
                      <a:endParaRPr kumimoji="0" lang="zh-CN" altLang="en-US" sz="2300" b="0" i="0" u="none" strike="noStrike" kern="1200" cap="none" spc="0" normalizeH="0" baseline="0" noProof="0" dirty="0">
                        <a:ln>
                          <a:noFill/>
                        </a:ln>
                        <a:solidFill>
                          <a:srgbClr val="000000"/>
                        </a:solidFill>
                        <a:effectLst/>
                        <a:uLnTx/>
                        <a:uFillTx/>
                        <a:latin typeface="+mn-ea"/>
                        <a:ea typeface="+mn-ea"/>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r>
              <a:tr h="1044453">
                <a:tc>
                  <a:txBody>
                    <a:bodyPr/>
                    <a:lstStyle/>
                    <a:p>
                      <a:pPr algn="ctr" hangingPunct="0">
                        <a:lnSpc>
                          <a:spcPct val="150000"/>
                        </a:lnSpc>
                        <a:spcAft>
                          <a:spcPts val="0"/>
                        </a:spcAft>
                      </a:pPr>
                      <a:r>
                        <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常见设</a:t>
                      </a:r>
                      <a:endParaRPr lang="zh-CN" sz="105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gn="ctr" hangingPunct="0">
                        <a:lnSpc>
                          <a:spcPct val="150000"/>
                        </a:lnSpc>
                        <a:spcAft>
                          <a:spcPts val="0"/>
                        </a:spcAft>
                      </a:pPr>
                      <a:r>
                        <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问方式</a:t>
                      </a:r>
                      <a:endParaRPr lang="zh-CN" sz="105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marL="0" indent="535305" algn="di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可以是选择题，如</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下列对材料</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定义的理解，正确的一</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项</a:t>
                      </a: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indent="0" algn="just" hangingPunct="0">
                        <a:lnSpc>
                          <a:spcPct val="150000"/>
                        </a:lnSpc>
                        <a:spcAft>
                          <a:spcPts val="0"/>
                        </a:spcAft>
                      </a:pP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等。也可以是简答题，如：</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请结合材料内容，给</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下定义。</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词语</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的含义是什么？它表达了作者怎样的情感？</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请概括词语</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所指代的具体内容</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请简要分析词语</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在句中的丰富内涵。</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4983"/>
            <a:ext cx="11485848" cy="5632311"/>
          </a:xfrm>
        </p:spPr>
        <p:txBody>
          <a:bodyPr/>
          <a:lstStyle/>
          <a:p>
            <a:pPr algn="ctr" hangingPunct="0">
              <a:spcAft>
                <a:spcPts val="0"/>
              </a:spcAft>
            </a:pPr>
            <a:r>
              <a:rPr lang="en-US" altLang="zh-CN" b="1" dirty="0">
                <a:solidFill>
                  <a:srgbClr val="F985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理解文中重要概念的含义</a:t>
            </a:r>
            <a:r>
              <a:rPr lang="en-US" altLang="zh-CN" b="1" dirty="0">
                <a:solidFill>
                  <a:srgbClr val="F985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类题目答题方法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养成细心审题、明确答题方向的读题习惯。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无论是解答主观题还是客观题，都可能出现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一着不慎，满盘皆输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的致命错误，因此准确审题、明确答题方向是做对题、答准题的前提。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养成全文搜寻、逐段圈点的阅读习惯</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抓住答题区间。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是选择题，一般要求选择正确的一项，因为概念的定义一般只有一个。信息也一般集中在文中某一个段落或层次，有比较具体的解释说明。概念的外部特征是概念的条件、表现、作用等。有时涉及的信息也往往分散在原文的不同段落或层次。如果是简答题，</a:t>
            </a:r>
            <a:r>
              <a:rPr lang="en-US" altLang="zh-CN" b="1" u="wavy" dirty="0" smtClean="0">
                <a:solidFill>
                  <a:srgbClr val="000000"/>
                </a:solidFill>
                <a:uFill>
                  <a:solidFill>
                    <a:srgbClr val="00AEEF"/>
                  </a:solidFill>
                </a:uFill>
                <a:latin typeface="+mn-ea"/>
                <a:cs typeface="Times New Roman" panose="02020603050405020304" pitchFamily="18" charset="0"/>
              </a:rPr>
              <a:t>“</a:t>
            </a:r>
            <a:r>
              <a:rPr lang="zh-CN" altLang="zh-CN" b="1" u="wavy" dirty="0"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重要概念的含义</a:t>
            </a:r>
            <a:r>
              <a:rPr lang="en-US" altLang="zh-CN" b="1" u="wavy" dirty="0" smtClean="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大都不会集中出现在某一处或某一段，而是有序地分布在多个段落中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263;FounderCES"/>
          <p:cNvPicPr/>
          <p:nvPr/>
        </p:nvPicPr>
        <p:blipFill>
          <a:blip r:embed="rId1"/>
          <a:stretch>
            <a:fillRect/>
          </a:stretch>
        </p:blipFill>
        <p:spPr>
          <a:xfrm>
            <a:off x="360854" y="836712"/>
            <a:ext cx="2007131" cy="36954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hangingPunct="0">
              <a:spcAft>
                <a:spcPts val="0"/>
              </a:spcAft>
            </a:pPr>
            <a:r>
              <a:rPr lang="en-US"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对于选择题</a:t>
            </a:r>
            <a:r>
              <a:rPr lang="zh-CN"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要养成回文对照、辨同析异的答题习惯。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选择题的选项基本来自原文，因此辨析选项与原文语句的差别是正确解答的前提。要善于发现各选项与原文之间的异同，特别要注意二者在数量、范围、程度、语气等方面的差异。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命题常用方法：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曲解文意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：故意对原文语句作貌似合理实则错误的理解。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无中生有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：文章中本无此意，却在选项中凭空臆造。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颠倒错位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：命题者把事物之间的各种关系颠倒顺序后造成错误，如时间先后、原因和结果、条件和结果、主要矛盾和次要矛盾颠倒等。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改变范围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选项时，在事物的数量上设置干扰，故意将阅读材料中对部分事物情况的判断，表述为对与其具有某种同类属性的所有事物情况的判断。或夸大其词，故意夸大某方面的内容，如对优点、作用、前景的评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张冠李戴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：将本属于甲事物的特性、用途等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到乙事物上，让人产生错觉。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以偏概全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：以部分代整体、个别代一般、以特殊代普遍等。答题时要重点关注表数量多少、范围大小、程度轻重、频率高低的词语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S5.eps" descr="id:2147488270;FounderCES"/>
          <p:cNvPicPr/>
          <p:nvPr/>
        </p:nvPicPr>
        <p:blipFill>
          <a:blip r:embed="rId1"/>
          <a:stretch>
            <a:fillRect/>
          </a:stretch>
        </p:blipFill>
        <p:spPr>
          <a:xfrm>
            <a:off x="360853" y="4791548"/>
            <a:ext cx="2007131" cy="369511"/>
          </a:xfrm>
          <a:prstGeom prst="rect">
            <a:avLst/>
          </a:prstGeom>
        </p:spPr>
      </p:pic>
      <p:pic>
        <p:nvPicPr>
          <p:cNvPr id="4" name="手指.eps" descr="id:2147488277;FounderCES"/>
          <p:cNvPicPr/>
          <p:nvPr/>
        </p:nvPicPr>
        <p:blipFill>
          <a:blip r:embed="rId2"/>
          <a:stretch>
            <a:fillRect/>
          </a:stretch>
        </p:blipFill>
        <p:spPr>
          <a:xfrm>
            <a:off x="2494806" y="4850255"/>
            <a:ext cx="581025" cy="252095"/>
          </a:xfrm>
          <a:prstGeom prst="rect">
            <a:avLst/>
          </a:prstGeom>
        </p:spPr>
      </p:pic>
      <p:sp>
        <p:nvSpPr>
          <p:cNvPr id="5" name="矩形 4"/>
          <p:cNvSpPr/>
          <p:nvPr/>
        </p:nvSpPr>
        <p:spPr>
          <a:xfrm>
            <a:off x="3047483" y="4653136"/>
            <a:ext cx="6251391" cy="576248"/>
          </a:xfrm>
          <a:prstGeom prst="rect">
            <a:avLst/>
          </a:prstGeom>
        </p:spPr>
        <p:txBody>
          <a:bodyPr wrap="none">
            <a:spAutoFit/>
          </a:bodyPr>
          <a:lstStyle/>
          <a:p>
            <a:pPr indent="2540"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本课</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信息类阅读拓展提优</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第</a:t>
            </a:r>
            <a:r>
              <a:rPr lang="en-US" altLang="zh-CN" sz="2400">
                <a:solidFill>
                  <a:srgbClr val="000000"/>
                </a:solidFill>
                <a:cs typeface="Times New Roman" panose="02020603050405020304" pitchFamily="18" charset="0"/>
              </a:rPr>
              <a:t>10</a:t>
            </a:r>
            <a:r>
              <a:rPr lang="zh-CN" altLang="zh-CN" sz="2400">
                <a:solidFill>
                  <a:srgbClr val="000000"/>
                </a:solidFill>
                <a:ea typeface="楷体" panose="02010609060101010101" pitchFamily="49" charset="-122"/>
                <a:cs typeface="Times New Roman" panose="02020603050405020304" pitchFamily="18" charset="0"/>
              </a:rPr>
              <a:t>题</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P16</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6" name="内容占位符 5"/>
          <p:cNvSpPr>
            <a:spLocks noGrp="1"/>
          </p:cNvSpPr>
          <p:nvPr>
            <p:ph idx="1"/>
          </p:nvPr>
        </p:nvSpPr>
        <p:spPr>
          <a:xfrm>
            <a:off x="360854" y="746120"/>
            <a:ext cx="11485848" cy="3969385"/>
          </a:xfrm>
        </p:spPr>
        <p:txBody>
          <a:bodyPr/>
          <a:lstStyle/>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对于简答题</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要养成</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分段概括</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分点列举</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的答题习惯。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5305"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重要概念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的属性与内涵往往分散于文章的各个段落，这就需要一段一段地搜寻、概括，然后分点列举，形成条理清晰的答案。</a:t>
            </a:r>
            <a:endPar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latinLnBrk="0" hangingPunct="0">
              <a:spcAft>
                <a:spcPts val="0"/>
              </a:spcAft>
              <a:tabLst>
                <a:tab pos="5645150" algn="l"/>
                <a:tab pos="9862820" algn="l"/>
                <a:tab pos="5645150" algn="l"/>
                <a:tab pos="9862820" algn="l"/>
              </a:tabLs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学会</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摘录原文</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组织答案</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的答题方法。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针对涉及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重要概念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的主观题，可通过找概念、找限制、找要求、找暗示等方法准确审题，然后判定问题涉及的段落区间，联系上下文，圈定关键词句，最后用自己的语言将其组织起来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4524315"/>
          </a:xfrm>
        </p:spPr>
        <p:txBody>
          <a:bodyPr/>
          <a:lstStyle/>
          <a:p>
            <a:pPr defTabSz="925830" hangingPunct="0">
              <a:spcAft>
                <a:spcPts val="0"/>
              </a:spcAft>
              <a:tabLst>
                <a:tab pos="5645150" algn="l"/>
                <a:tab pos="7357745" algn="l"/>
              </a:tabLst>
            </a:pPr>
            <a:r>
              <a:rPr lang="en-US" altLang="zh-CN" b="1" dirty="0">
                <a:solidFill>
                  <a:srgbClr val="EA4F5B"/>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EA4F5B"/>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A4F5B"/>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defTabSz="925830" hangingPunct="0">
              <a:spcAft>
                <a:spcPts val="0"/>
              </a:spcAft>
              <a:tabLst>
                <a:tab pos="5645150" algn="l"/>
                <a:tab pos="735774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恻隐之心，仁之端也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《孟子</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公孙丑上》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defTabSz="925830" hangingPunct="0">
              <a:spcAft>
                <a:spcPts val="0"/>
              </a:spcAft>
              <a:tabLst>
                <a:tab pos="5645150" algn="l"/>
                <a:tab pos="735774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嫉恶如仇雠，见善若饥渴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韩愈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defTabSz="925830" hangingPunct="0">
              <a:spcAft>
                <a:spcPts val="0"/>
              </a:spcAft>
              <a:tabLst>
                <a:tab pos="5645150" algn="l"/>
                <a:tab pos="735774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关心别人的命运，把别人的幸福看成是自己的事情，虽然他除了看到别人的幸福</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而感到高兴以外，一无所得。这种本性就是怜悯或同情。</a:t>
            </a:r>
            <a:r>
              <a:rPr lang="en-US"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亚当</a:t>
            </a:r>
            <a:r>
              <a:rPr lang="en-US" altLang="zh-CN" b="1"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斯密《道德情操论》</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defTabSz="925830" hangingPunct="0">
              <a:spcAft>
                <a:spcPts val="0"/>
              </a:spcAft>
              <a:tabLst>
                <a:tab pos="5645150" algn="l"/>
                <a:tab pos="735774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以后应该立定格局之后，一直写下去，不管修辞，也不要回头看。等到成后，搁它几天，然后再来复看，删去若干，改换几字。在创作的途中，一面练字，真要把感兴打断的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鲁</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养成记.EPS" descr="id:2147488284;FounderCES"/>
          <p:cNvPicPr/>
          <p:nvPr/>
        </p:nvPicPr>
        <p:blipFill>
          <a:blip r:embed="rId1"/>
          <a:stretch>
            <a:fillRect/>
          </a:stretch>
        </p:blipFill>
        <p:spPr>
          <a:xfrm>
            <a:off x="3775939" y="753112"/>
            <a:ext cx="4655115" cy="483820"/>
          </a:xfrm>
          <a:prstGeom prst="rect">
            <a:avLst/>
          </a:prstGeom>
        </p:spPr>
      </p:pic>
      <p:pic>
        <p:nvPicPr>
          <p:cNvPr id="4" name="21XBS8.EPS" descr="id:2147488291;FounderCES"/>
          <p:cNvPicPr/>
          <p:nvPr/>
        </p:nvPicPr>
        <p:blipFill>
          <a:blip r:embed="rId2"/>
          <a:stretch>
            <a:fillRect/>
          </a:stretch>
        </p:blipFill>
        <p:spPr>
          <a:xfrm>
            <a:off x="342748" y="1358076"/>
            <a:ext cx="2015490" cy="37136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91810"/>
            <a:ext cx="11485848" cy="5865195"/>
          </a:xfrm>
        </p:spPr>
        <p:txBody>
          <a:bodyPr/>
          <a:lstStyle/>
          <a:p>
            <a:pPr hangingPunct="0">
              <a:spcAft>
                <a:spcPts val="0"/>
              </a:spcAft>
            </a:pPr>
            <a:r>
              <a:rPr lang="en-US" altLang="zh-CN" sz="2300" b="1" dirty="0">
                <a:solidFill>
                  <a:srgbClr val="EA4F5B"/>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EA4F5B"/>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EA4F5B"/>
                </a:solidFill>
                <a:latin typeface="Times New Roman" panose="02020603050405020304" pitchFamily="18" charset="0"/>
                <a:ea typeface="黑体" panose="02010609060101010101" pitchFamily="49" charset="-122"/>
                <a:cs typeface="Times New Roman" panose="02020603050405020304" pitchFamily="18" charset="0"/>
              </a:rPr>
              <a:t>名家故事</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sz="2300"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张岱年题字</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在第</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届国际中国哲学大会上，大会主席方克立先生派我照顾张先生。中午就餐前，张先生刚刚坐下来，南京大学哲学系一位教授就俯身请张先生为他题字。张先生用硬笔在一张白纸上很认真地写下那位老师提前写的一幅字。我看张先生很有兴致，顺便也请他为我写两句勉励的话。张先生没有推辞，爽快地拿起笔，在会议手册空白页上</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我没有提前准备纸张</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下了八个有力的大字：自强不息，厚德载物。当时，我十分感动，深切体会到张先生平易近人、奖掖后进的长者之风。这八个大字既体现了中国文化的精神和以张先生为代表的中国优秀知识分子的精神，也包含了张先生对中国青年一代知识分子的希望。</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algn="r" hangingPunct="0">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摘编自《中国社会科学报》</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张岱年待人至真至诚，无论何人他都以尊重和蔼的方式对待，尤其对学生后辈。年轻的张先生，进入清华做教师伊始，便为自己立下了教育教学原则：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应尽其所能，殚精竭虑以使学生得受益。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这一信条伴他一生。张先生从教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桃李满天下，为教育和科研事业培养了大量人才。学生中多数已成为今天教学和研究的中坚力量。他既是一位诲人不倦的导师，又是一位诚恳宽厚的长者，他在弥留之际，仍然关怀着哲学系学生的学习状况，并再三叮嘱家人，从自己的积蓄中拿出钱来做奖学金，奖励哲学系的青年学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4824"/>
            <a:ext cx="11485848" cy="3900235"/>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张岱年先生在评析儒家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伦理时说，</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之中最单纯的是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就是诚实，即说话符合事实，这是人与人之间交往的基本道德，是必须肯定的。张岱年先生说：</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诚的本义是信。《说文》云：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诚，信也。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说话符合事实谓之诚。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修辞立其诚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就是强调立言为文要坚持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，就是说发言立论要以事实为根据，要真实可信。张岱年先生以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修辞立其诚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作为自己的治学之道，始终注意将思想与生活统一起来，为自己的学术研究奠定坚实的生活基础。在学术研究中，张岱年先生无论在逆境还是在顺境中，都能做到不唯书，不唯上，只唯实</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素材运用.EPS" descr="id:2147488298;FounderCES"/>
          <p:cNvPicPr/>
          <p:nvPr/>
        </p:nvPicPr>
        <p:blipFill>
          <a:blip r:embed="rId1"/>
          <a:stretch>
            <a:fillRect/>
          </a:stretch>
        </p:blipFill>
        <p:spPr>
          <a:xfrm>
            <a:off x="486899" y="748179"/>
            <a:ext cx="2023318" cy="389825"/>
          </a:xfrm>
          <a:prstGeom prst="rect">
            <a:avLst/>
          </a:prstGeom>
        </p:spPr>
      </p:pic>
      <p:grpSp>
        <p:nvGrpSpPr>
          <p:cNvPr id="6" name="组合 5"/>
          <p:cNvGrpSpPr/>
          <p:nvPr/>
        </p:nvGrpSpPr>
        <p:grpSpPr>
          <a:xfrm>
            <a:off x="478582" y="1340768"/>
            <a:ext cx="864096" cy="461665"/>
            <a:chOff x="342748" y="1248196"/>
            <a:chExt cx="864096" cy="461665"/>
          </a:xfrm>
        </p:grpSpPr>
        <p:pic>
          <p:nvPicPr>
            <p:cNvPr id="7" name="BS25.EPS" descr="id:2147488689;FounderCES"/>
            <p:cNvPicPr/>
            <p:nvPr/>
          </p:nvPicPr>
          <p:blipFill>
            <a:blip r:embed="rId2"/>
            <a:stretch>
              <a:fillRect/>
            </a:stretch>
          </p:blipFill>
          <p:spPr>
            <a:xfrm>
              <a:off x="342748" y="1277813"/>
              <a:ext cx="864096" cy="395605"/>
            </a:xfrm>
            <a:prstGeom prst="rect">
              <a:avLst/>
            </a:prstGeom>
          </p:spPr>
        </p:pic>
        <p:sp>
          <p:nvSpPr>
            <p:cNvPr id="8" name="矩形 7"/>
            <p:cNvSpPr/>
            <p:nvPr/>
          </p:nvSpPr>
          <p:spPr>
            <a:xfrm>
              <a:off x="342748" y="1248196"/>
              <a:ext cx="80342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endParaRPr lang="zh-CN" altLang="en-US">
                <a:solidFill>
                  <a:schemeClr val="bg1"/>
                </a:solidFill>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a:off x="444130" y="5229200"/>
            <a:ext cx="961930" cy="390525"/>
          </a:xfrm>
          <a:prstGeom prst="rect">
            <a:avLst/>
          </a:prstGeom>
        </p:spPr>
      </p:pic>
      <p:pic>
        <p:nvPicPr>
          <p:cNvPr id="12" name="图片 11"/>
          <p:cNvPicPr>
            <a:picLocks noChangeAspect="1"/>
          </p:cNvPicPr>
          <p:nvPr/>
        </p:nvPicPr>
        <p:blipFill>
          <a:blip r:embed="rId1"/>
          <a:stretch>
            <a:fillRect/>
          </a:stretch>
        </p:blipFill>
        <p:spPr>
          <a:xfrm>
            <a:off x="444130" y="5754235"/>
            <a:ext cx="961930" cy="390525"/>
          </a:xfrm>
          <a:prstGeom prst="rect">
            <a:avLst/>
          </a:prstGeom>
        </p:spPr>
      </p:pic>
      <p:pic>
        <p:nvPicPr>
          <p:cNvPr id="2" name="图片 1"/>
          <p:cNvPicPr>
            <a:picLocks noChangeAspect="1"/>
          </p:cNvPicPr>
          <p:nvPr/>
        </p:nvPicPr>
        <p:blipFill>
          <a:blip r:embed="rId1"/>
          <a:stretch>
            <a:fillRect/>
          </a:stretch>
        </p:blipFill>
        <p:spPr>
          <a:xfrm>
            <a:off x="452756" y="3581642"/>
            <a:ext cx="1249962" cy="390525"/>
          </a:xfrm>
          <a:prstGeom prst="rect">
            <a:avLst/>
          </a:prstGeom>
        </p:spPr>
      </p:pic>
      <p:pic>
        <p:nvPicPr>
          <p:cNvPr id="6" name="教材晒清单.EPS" descr="id:2147488206;FounderCES"/>
          <p:cNvPicPr/>
          <p:nvPr/>
        </p:nvPicPr>
        <p:blipFill>
          <a:blip r:embed="rId2"/>
          <a:stretch>
            <a:fillRect/>
          </a:stretch>
        </p:blipFill>
        <p:spPr>
          <a:xfrm>
            <a:off x="3579795" y="764704"/>
            <a:ext cx="5036720" cy="484818"/>
          </a:xfrm>
          <a:prstGeom prst="rect">
            <a:avLst/>
          </a:prstGeom>
        </p:spPr>
      </p:pic>
      <p:pic>
        <p:nvPicPr>
          <p:cNvPr id="7" name="21XBS1.EPS" descr="id:2147488213;FounderCES"/>
          <p:cNvPicPr/>
          <p:nvPr/>
        </p:nvPicPr>
        <p:blipFill>
          <a:blip r:embed="rId3"/>
          <a:stretch>
            <a:fillRect/>
          </a:stretch>
        </p:blipFill>
        <p:spPr>
          <a:xfrm>
            <a:off x="478581" y="1332876"/>
            <a:ext cx="2015491" cy="371186"/>
          </a:xfrm>
          <a:prstGeom prst="rect">
            <a:avLst/>
          </a:prstGeom>
        </p:spPr>
      </p:pic>
      <p:sp>
        <p:nvSpPr>
          <p:cNvPr id="3" name="内容占位符 2"/>
          <p:cNvSpPr>
            <a:spLocks noGrp="1"/>
          </p:cNvSpPr>
          <p:nvPr>
            <p:ph idx="1"/>
          </p:nvPr>
        </p:nvSpPr>
        <p:spPr>
          <a:xfrm>
            <a:off x="360854" y="1774557"/>
            <a:ext cx="11485848" cy="4524315"/>
          </a:xfrm>
        </p:spPr>
        <p:txBody>
          <a:bodyPr/>
          <a:lstStyle/>
          <a:p>
            <a:pPr hangingPunct="0">
              <a:spcAft>
                <a:spcPts val="0"/>
              </a:spcAft>
            </a:pP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成语辨析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b="1" dirty="0">
                <a:solidFill>
                  <a:srgbClr val="03A30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3A304"/>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3A304"/>
                </a:solidFill>
                <a:latin typeface="宋体" panose="02010600030101010101" pitchFamily="2" charset="-122"/>
                <a:ea typeface="宋体" panose="02010600030101010101" pitchFamily="2" charset="-122"/>
                <a:cs typeface="Times New Roman" panose="02020603050405020304" pitchFamily="18" charset="0"/>
              </a:rPr>
              <a:t>充耳不闻</a:t>
            </a:r>
            <a:r>
              <a:rPr lang="en-US" altLang="zh-CN" b="1" dirty="0">
                <a:solidFill>
                  <a:srgbClr val="03A304"/>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3A304"/>
                </a:solidFill>
                <a:latin typeface="宋体" panose="02010600030101010101" pitchFamily="2" charset="-122"/>
                <a:ea typeface="宋体" panose="02010600030101010101" pitchFamily="2" charset="-122"/>
                <a:cs typeface="Times New Roman" panose="02020603050405020304" pitchFamily="18" charset="0"/>
              </a:rPr>
              <a:t>置若罔闻</a:t>
            </a:r>
            <a:endParaRPr lang="zh-CN" altLang="zh-CN" sz="105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充耳不闻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：塞住耳朵不听，形容不愿听取别人的意见。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高考链接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由于过于相信自己的能力和判断，不肯认真研究调查，他对群众的意见总是</a:t>
            </a:r>
            <a:r>
              <a:rPr lang="zh-CN" altLang="zh-CN" b="1"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充耳不闻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，所以常常受到大家的批评。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置若罔闻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：放在一边儿不管，好像没听见一样，形容不重视，不关心。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没有听见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pc="-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充耳不闻</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是故意不听；</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置若罔闻</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是听了他人的话但不理睬，不搭理</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张岱年先生说：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哲学家须有寻求客观真理之诚心。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张岱年先生晚年自号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渠山拙叟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直道而行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为其一生立身之则，可见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修辞立其诚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也是张岱年先生的立身之道。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修辞立其诚</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表里如一</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言行一致</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待人以诚</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444130" y="1045186"/>
            <a:ext cx="1249962" cy="390525"/>
          </a:xfrm>
          <a:prstGeom prst="rect">
            <a:avLst/>
          </a:prstGeom>
        </p:spPr>
      </p:pic>
      <p:sp>
        <p:nvSpPr>
          <p:cNvPr id="2" name="内容占位符 1"/>
          <p:cNvSpPr>
            <a:spLocks noGrp="1"/>
          </p:cNvSpPr>
          <p:nvPr>
            <p:ph idx="1"/>
          </p:nvPr>
        </p:nvSpPr>
        <p:spPr>
          <a:xfrm>
            <a:off x="360854" y="882586"/>
            <a:ext cx="11485848" cy="1754326"/>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然而面对自己犯下的错误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美国却又一次玩起双重标准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一推六二五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对各方的警告</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充耳不闻</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如果你继续对法律</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置若罔闻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你将收到一张法院的传票</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423826" y="2564904"/>
            <a:ext cx="961930" cy="390525"/>
          </a:xfrm>
          <a:prstGeom prst="rect">
            <a:avLst/>
          </a:prstGeom>
        </p:spPr>
      </p:pic>
      <p:pic>
        <p:nvPicPr>
          <p:cNvPr id="8" name="图片 7"/>
          <p:cNvPicPr>
            <a:picLocks noChangeAspect="1"/>
          </p:cNvPicPr>
          <p:nvPr/>
        </p:nvPicPr>
        <p:blipFill>
          <a:blip r:embed="rId1"/>
          <a:stretch>
            <a:fillRect/>
          </a:stretch>
        </p:blipFill>
        <p:spPr>
          <a:xfrm>
            <a:off x="423826" y="3089939"/>
            <a:ext cx="961930" cy="390525"/>
          </a:xfrm>
          <a:prstGeom prst="rect">
            <a:avLst/>
          </a:prstGeom>
        </p:spPr>
      </p:pic>
      <p:pic>
        <p:nvPicPr>
          <p:cNvPr id="9" name="图片 8"/>
          <p:cNvPicPr>
            <a:picLocks noChangeAspect="1"/>
          </p:cNvPicPr>
          <p:nvPr/>
        </p:nvPicPr>
        <p:blipFill>
          <a:blip r:embed="rId1"/>
          <a:stretch>
            <a:fillRect/>
          </a:stretch>
        </p:blipFill>
        <p:spPr>
          <a:xfrm>
            <a:off x="434676" y="4774213"/>
            <a:ext cx="1249962" cy="390525"/>
          </a:xfrm>
          <a:prstGeom prst="rect">
            <a:avLst/>
          </a:prstGeom>
        </p:spPr>
      </p:pic>
      <p:sp>
        <p:nvSpPr>
          <p:cNvPr id="4" name="内容占位符 3"/>
          <p:cNvSpPr>
            <a:spLocks noGrp="1"/>
          </p:cNvSpPr>
          <p:nvPr>
            <p:ph idx="1"/>
          </p:nvPr>
        </p:nvSpPr>
        <p:spPr>
          <a:xfrm>
            <a:off x="360854" y="746120"/>
            <a:ext cx="11485848" cy="5078313"/>
          </a:xfrm>
        </p:spPr>
        <p:txBody>
          <a:bodyPr/>
          <a:lstStyle/>
          <a:p>
            <a:pPr algn="ctr" hangingPunct="0">
              <a:spcAft>
                <a:spcPts val="0"/>
              </a:spcAft>
            </a:pPr>
            <a:r>
              <a:rPr lang="en-US" altLang="zh-CN" b="1" dirty="0">
                <a:solidFill>
                  <a:srgbClr val="03A30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3A304"/>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3A304"/>
                </a:solidFill>
                <a:latin typeface="宋体" panose="02010600030101010101" pitchFamily="2" charset="-122"/>
                <a:ea typeface="宋体" panose="02010600030101010101" pitchFamily="2" charset="-122"/>
                <a:cs typeface="Times New Roman" panose="02020603050405020304" pitchFamily="18" charset="0"/>
              </a:rPr>
              <a:t>顺风转舵</a:t>
            </a:r>
            <a:r>
              <a:rPr lang="en-US" altLang="zh-CN" b="1" dirty="0">
                <a:solidFill>
                  <a:srgbClr val="03A304"/>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3A304"/>
                </a:solidFill>
                <a:latin typeface="宋体" panose="02010600030101010101" pitchFamily="2" charset="-122"/>
                <a:ea typeface="宋体" panose="02010600030101010101" pitchFamily="2" charset="-122"/>
                <a:cs typeface="Times New Roman" panose="02020603050405020304" pitchFamily="18" charset="0"/>
              </a:rPr>
              <a:t>通时达变</a:t>
            </a:r>
            <a:endParaRPr lang="zh-CN" altLang="zh-CN" sz="105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顺风转舵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：比喻顺着情势改变态度。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通时达变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：做事情能适应客观情况的变化，懂得变通，不死守常规。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因势调整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顺风转舵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多含贬义，强调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随大流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见风使舵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，暗指放弃原则以适应环境；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通时达变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中性偏褒，强调在坚守底线的前提下灵活调整，体现智慧与格局。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spc="-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人要有人格</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走得端行得正</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那些</a:t>
            </a:r>
            <a:r>
              <a:rPr lang="zh-CN" altLang="zh-CN" b="1" u="sng" spc="-100" dirty="0">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顺风转舵</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的人最终会遭到人们的唾弃。</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能够广纳意见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懂得</a:t>
            </a:r>
            <a:r>
              <a:rPr lang="zh-CN" altLang="zh-CN" b="1" u="sng" dirty="0">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通时达变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正是他在事业上获得成功的关键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词语积累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E921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92123"/>
                </a:solidFill>
                <a:latin typeface="Times New Roman" panose="02020603050405020304" pitchFamily="18" charset="0"/>
                <a:ea typeface="黑体" panose="02010609060101010101" pitchFamily="49" charset="-122"/>
                <a:cs typeface="Times New Roman" panose="02020603050405020304" pitchFamily="18" charset="0"/>
              </a:rPr>
              <a:t>见风使舵</a:t>
            </a:r>
            <a:r>
              <a:rPr lang="zh-CN"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比喻态度、做法等跟着情势转变方向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含贬义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E921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92123"/>
                </a:solidFill>
                <a:latin typeface="Times New Roman" panose="02020603050405020304" pitchFamily="18" charset="0"/>
                <a:ea typeface="黑体" panose="02010609060101010101" pitchFamily="49" charset="-122"/>
                <a:cs typeface="Times New Roman" panose="02020603050405020304" pitchFamily="18" charset="0"/>
              </a:rPr>
              <a:t>感同身受</a:t>
            </a:r>
            <a:r>
              <a:rPr lang="zh-CN"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原指感激的心情如同亲身受到对方的恩惠一样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多用来代替别人表示谢意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，现多指虽未亲身经历，但感受就同亲身经历过一样。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E921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92123"/>
                </a:solidFill>
                <a:latin typeface="Times New Roman" panose="02020603050405020304" pitchFamily="18" charset="0"/>
                <a:ea typeface="黑体" panose="02010609060101010101" pitchFamily="49" charset="-122"/>
                <a:cs typeface="Times New Roman" panose="02020603050405020304" pitchFamily="18" charset="0"/>
              </a:rPr>
              <a:t>曲学阿世</a:t>
            </a:r>
            <a:r>
              <a:rPr lang="zh-CN"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歪曲学术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指曲解经典的原义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，来迎合世俗。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E921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92123"/>
                </a:solidFill>
                <a:latin typeface="Times New Roman" panose="02020603050405020304" pitchFamily="18" charset="0"/>
                <a:ea typeface="黑体" panose="02010609060101010101" pitchFamily="49" charset="-122"/>
                <a:cs typeface="Times New Roman" panose="02020603050405020304" pitchFamily="18" charset="0"/>
              </a:rPr>
              <a:t>哗众取宠</a:t>
            </a:r>
            <a:r>
              <a:rPr lang="zh-CN"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用言论行动迎合众人，以博得好感或拥护。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E921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92123"/>
                </a:solidFill>
                <a:latin typeface="Times New Roman" panose="02020603050405020304" pitchFamily="18" charset="0"/>
                <a:ea typeface="黑体" panose="02010609060101010101" pitchFamily="49" charset="-122"/>
                <a:cs typeface="Times New Roman" panose="02020603050405020304" pitchFamily="18" charset="0"/>
              </a:rPr>
              <a:t>无动于衷</a:t>
            </a:r>
            <a:r>
              <a:rPr lang="zh-CN" altLang="zh-CN" b="1">
                <a:solidFill>
                  <a:srgbClr val="E921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心里一点儿不受感动；一点儿也不动心。指对令人感动或应该关注的事情毫无反应或漠不关心。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449714" y="908720"/>
            <a:ext cx="1249962" cy="390525"/>
          </a:xfrm>
          <a:prstGeom prst="rect">
            <a:avLst/>
          </a:prstGeom>
        </p:spPr>
      </p:pic>
      <p:sp>
        <p:nvSpPr>
          <p:cNvPr id="2" name="内容占位符 1"/>
          <p:cNvSpPr>
            <a:spLocks noGrp="1"/>
          </p:cNvSpPr>
          <p:nvPr>
            <p:ph idx="1"/>
          </p:nvPr>
        </p:nvSpPr>
        <p:spPr>
          <a:xfrm>
            <a:off x="360854" y="746120"/>
            <a:ext cx="11485848" cy="4454233"/>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他是谁当权就巴结谁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见风使舵</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的小人成不了大事。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他的快乐和悲伤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我都</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感同身受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因为我们有着相似的经历。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如果没有过真实地热爱学术、无畏地追求真理的学术的黎明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耗费在</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曲学阿世</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、争名夺利的学术泥淖中的青春生命还有什么意义呢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被点名批评、备受诟病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说明盲盒一旦侵入餐饮领域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很容易人为制造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舌尖上的浪费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只会是一场错误失败的、</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哗众取宠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的营销。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为了避免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熊孩子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败家充值打赏事件一再发生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家长固然要监管好自己的账户和小孩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但作为受益者的相关平台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更不能</a:t>
            </a:r>
            <a:r>
              <a:rPr lang="zh-CN" altLang="zh-CN" b="1" u="sng">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无动于衷</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82963"/>
            <a:ext cx="11485848" cy="3346237"/>
          </a:xfrm>
        </p:spPr>
        <p:txBody>
          <a:bodyPr/>
          <a:lstStyle/>
          <a:p>
            <a:pPr algn="ctr" hangingPunct="0">
              <a:spcAft>
                <a:spcPts val="0"/>
              </a:spcAft>
            </a:pPr>
            <a:r>
              <a:rPr lang="zh-CN" altLang="zh-CN" b="1">
                <a:solidFill>
                  <a:srgbClr val="F98500"/>
                </a:solidFill>
                <a:latin typeface="Times New Roman" panose="02020603050405020304" pitchFamily="18" charset="0"/>
                <a:ea typeface="宋体" panose="02010600030101010101" pitchFamily="2" charset="-122"/>
                <a:cs typeface="Times New Roman" panose="02020603050405020304" pitchFamily="18" charset="0"/>
              </a:rPr>
              <a:t>《修辞立其诚》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本文写于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月，深刻阐述了张岱年的治学宗旨。张岱年治学贯彻一个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年代他提出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哲学家须有寻求客观真理之诚心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年代他把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求真之诚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作为哲学修养之基础；他晚年自号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渠山拙叟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即张载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乃王夫之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直道而行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示其一生立身之则。冯友兰评价说：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张先生治学之道为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修辞立其诚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，立身之道为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直道而行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，此其大略也。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相关链接.EPS" descr="id:2147488220;FounderCES"/>
          <p:cNvPicPr/>
          <p:nvPr/>
        </p:nvPicPr>
        <p:blipFill>
          <a:blip r:embed="rId1"/>
          <a:stretch>
            <a:fillRect/>
          </a:stretch>
        </p:blipFill>
        <p:spPr>
          <a:xfrm>
            <a:off x="360854" y="829385"/>
            <a:ext cx="2015490" cy="388516"/>
          </a:xfrm>
          <a:prstGeom prst="rect">
            <a:avLst/>
          </a:prstGeom>
        </p:spPr>
      </p:pic>
      <p:grpSp>
        <p:nvGrpSpPr>
          <p:cNvPr id="5" name="组合 4"/>
          <p:cNvGrpSpPr/>
          <p:nvPr/>
        </p:nvGrpSpPr>
        <p:grpSpPr>
          <a:xfrm>
            <a:off x="360854" y="1375584"/>
            <a:ext cx="1460162" cy="461665"/>
            <a:chOff x="345811" y="1394670"/>
            <a:chExt cx="1460162" cy="461665"/>
          </a:xfrm>
        </p:grpSpPr>
        <p:pic>
          <p:nvPicPr>
            <p:cNvPr id="6" name="BS23A.EPS" descr="id:2147488611;FounderCES"/>
            <p:cNvPicPr/>
            <p:nvPr/>
          </p:nvPicPr>
          <p:blipFill>
            <a:blip r:embed="rId2"/>
            <a:stretch>
              <a:fillRect/>
            </a:stretch>
          </p:blipFill>
          <p:spPr>
            <a:xfrm>
              <a:off x="345811" y="1412776"/>
              <a:ext cx="1460162" cy="432048"/>
            </a:xfrm>
            <a:prstGeom prst="rect">
              <a:avLst/>
            </a:prstGeom>
          </p:spPr>
        </p:pic>
        <p:sp>
          <p:nvSpPr>
            <p:cNvPr id="7" name="矩形 6"/>
            <p:cNvSpPr/>
            <p:nvPr/>
          </p:nvSpPr>
          <p:spPr>
            <a:xfrm>
              <a:off x="354863" y="1394670"/>
              <a:ext cx="1422184" cy="461665"/>
            </a:xfrm>
            <a:prstGeom prst="rect">
              <a:avLst/>
            </a:prstGeom>
          </p:spPr>
          <p:txBody>
            <a:bodyPr wrap="none">
              <a:spAutoFit/>
            </a:bodyPr>
            <a:lstStyle/>
            <a:p>
              <a:r>
                <a:rPr lang="zh-CN" altLang="zh-CN" sz="2400">
                  <a:solidFill>
                    <a:srgbClr val="000000"/>
                  </a:solidFill>
                  <a:ea typeface="黑体" panose="02010609060101010101" pitchFamily="49" charset="-122"/>
                  <a:cs typeface="Times New Roman" panose="02020603050405020304" pitchFamily="18" charset="0"/>
                </a:rPr>
                <a:t>背景解读</a:t>
              </a:r>
              <a:endParaRPr lang="zh-CN" altLang="en-US"/>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algn="ctr" hangingPunct="0">
              <a:spcAft>
                <a:spcPts val="0"/>
              </a:spcAft>
            </a:pPr>
            <a:r>
              <a:rPr lang="zh-CN" altLang="zh-CN" b="1">
                <a:solidFill>
                  <a:srgbClr val="F98500"/>
                </a:solidFill>
                <a:latin typeface="Times New Roman" panose="02020603050405020304" pitchFamily="18" charset="0"/>
                <a:ea typeface="宋体" panose="02010600030101010101" pitchFamily="2" charset="-122"/>
                <a:cs typeface="Times New Roman" panose="02020603050405020304" pitchFamily="18" charset="0"/>
              </a:rPr>
              <a:t>《怜悯是人的天性》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本文节选自《论人与人之间不平等的起因和基础》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商务印书馆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2007</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，该书是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1753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年卢梭应法国第戎科学院的征文而写的。在性质上，这是一部阐发政治思想的著作，其重要性仅次于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1762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年出版的《社会契约论》；而在思想体系上，《论人与人之间不平等的起因和基础》可视为《社会契约论》的基础和绪论。在这本书中，卢梭已经发现了人类历史发展本身所具有的两面性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进步与落后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和所包含的内在矛盾。他认为贫困和奴役，亦即人与人之间的不平等关系的产生是随着私有制而来的，是建立在私有制确立的基础上的。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80832"/>
            <a:ext cx="11485848" cy="5008230"/>
          </a:xfrm>
        </p:spPr>
        <p:txBody>
          <a:bodyPr/>
          <a:lstStyle/>
          <a:p>
            <a:pPr algn="ctr" hangingPunct="0">
              <a:spcAft>
                <a:spcPts val="0"/>
              </a:spcAft>
            </a:pPr>
            <a:r>
              <a:rPr lang="zh-CN" altLang="zh-CN" b="1">
                <a:solidFill>
                  <a:srgbClr val="F98500"/>
                </a:solidFill>
                <a:latin typeface="Times New Roman" panose="02020603050405020304" pitchFamily="18" charset="0"/>
                <a:ea typeface="宋体" panose="02010600030101010101" pitchFamily="2" charset="-122"/>
                <a:cs typeface="Times New Roman" panose="02020603050405020304" pitchFamily="18" charset="0"/>
              </a:rPr>
              <a:t>学 术 论 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学术论文是某一学术课题在实验性、理论性或预测性上具有的新的科学研究成果或创新见解和知识的科学记录，或是某种已知原理应用于实际所取得新进展的科学总结，用以在学术会议上宣读、交流、讨论或学术刊物上发表，或用作其他用途的书面文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学术论文应提供新的科技信息，其内容应有所发现、有所发明、有所创造、有所前进，而不是重复、模仿、抄袭前人的成果。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一般情况下，按学科分类，学术论文可以分为自然科学学术论文和社会科学学术论文。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学术论文主要有四个方面的特点：</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学术性；</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科学性；</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理论性；</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创造性。</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550590" y="836712"/>
            <a:ext cx="1460162" cy="461665"/>
            <a:chOff x="345811" y="1394670"/>
            <a:chExt cx="1460162" cy="461665"/>
          </a:xfrm>
        </p:grpSpPr>
        <p:pic>
          <p:nvPicPr>
            <p:cNvPr id="4" name="BS23A.EPS" descr="id:2147488611;FounderCES"/>
            <p:cNvPicPr/>
            <p:nvPr/>
          </p:nvPicPr>
          <p:blipFill>
            <a:blip r:embed="rId1"/>
            <a:stretch>
              <a:fillRect/>
            </a:stretch>
          </p:blipFill>
          <p:spPr>
            <a:xfrm>
              <a:off x="345811" y="1412776"/>
              <a:ext cx="1460162" cy="432048"/>
            </a:xfrm>
            <a:prstGeom prst="rect">
              <a:avLst/>
            </a:prstGeom>
          </p:spPr>
        </p:pic>
        <p:sp>
          <p:nvSpPr>
            <p:cNvPr id="5" name="矩形 4"/>
            <p:cNvSpPr/>
            <p:nvPr/>
          </p:nvSpPr>
          <p:spPr>
            <a:xfrm>
              <a:off x="354863" y="1394670"/>
              <a:ext cx="1422184" cy="461665"/>
            </a:xfrm>
            <a:prstGeom prst="rect">
              <a:avLst/>
            </a:prstGeom>
          </p:spPr>
          <p:txBody>
            <a:bodyPr wrap="none">
              <a:spAutoFit/>
            </a:bodyPr>
            <a:lstStyle/>
            <a:p>
              <a:r>
                <a:rPr lang="zh-CN" altLang="en-US" sz="2400">
                  <a:solidFill>
                    <a:srgbClr val="000000"/>
                  </a:solidFill>
                  <a:ea typeface="黑体" panose="02010609060101010101" pitchFamily="49" charset="-122"/>
                  <a:cs typeface="Times New Roman" panose="02020603050405020304" pitchFamily="18" charset="0"/>
                </a:rPr>
                <a:t>文学常识</a:t>
              </a:r>
              <a:endParaRPr lang="zh-CN" altLang="en-US"/>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4181</Words>
  <Application>WPS 演示</Application>
  <PresentationFormat>自定义</PresentationFormat>
  <Paragraphs>119</Paragraphs>
  <Slides>20</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20</vt:i4>
      </vt:variant>
    </vt:vector>
  </HeadingPairs>
  <TitlesOfParts>
    <vt:vector size="31" baseType="lpstr">
      <vt:lpstr>Arial</vt:lpstr>
      <vt:lpstr>宋体</vt:lpstr>
      <vt:lpstr>Wingdings</vt:lpstr>
      <vt:lpstr>Times New Roman</vt:lpstr>
      <vt:lpstr>楷体</vt:lpstr>
      <vt:lpstr>微软雅黑</vt:lpstr>
      <vt:lpstr>黑体</vt:lpstr>
      <vt:lpstr>Arial Unicode MS</vt:lpstr>
      <vt:lpstr>Calibri</vt:lpstr>
      <vt:lpstr>仿宋</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润无声</cp:lastModifiedBy>
  <cp:revision>403</cp:revision>
  <dcterms:created xsi:type="dcterms:W3CDTF">2020-11-06T05:24:00Z</dcterms:created>
  <dcterms:modified xsi:type="dcterms:W3CDTF">2025-07-03T06:48:16Z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97D1C7A2FF37464791FCC68C2E5DC138_12</vt:lpwstr>
  </property>
</Properties>
</file>